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9" r:id="rId3"/>
    <p:sldId id="257" r:id="rId4"/>
    <p:sldId id="258" r:id="rId5"/>
    <p:sldId id="264" r:id="rId6"/>
    <p:sldId id="265" r:id="rId7"/>
    <p:sldId id="268" r:id="rId8"/>
    <p:sldId id="272" r:id="rId9"/>
    <p:sldId id="266" r:id="rId10"/>
    <p:sldId id="271" r:id="rId11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 Neue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FF"/>
    <a:srgbClr val="FF00FF"/>
    <a:srgbClr val="FF66FF"/>
    <a:srgbClr val="FFCC00"/>
    <a:srgbClr val="FF6600"/>
    <a:srgbClr val="FF9933"/>
    <a:srgbClr val="008000"/>
    <a:srgbClr val="3366FF"/>
    <a:srgbClr val="0099FF"/>
    <a:srgbClr val="41BE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41" autoAdjust="0"/>
    <p:restoredTop sz="94658" autoAdjust="0"/>
  </p:normalViewPr>
  <p:slideViewPr>
    <p:cSldViewPr snapToGrid="0">
      <p:cViewPr varScale="1">
        <p:scale>
          <a:sx n="65" d="100"/>
          <a:sy n="65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03138" y="184768"/>
            <a:ext cx="3348675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UM Neue Helvetica 55 Regular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54304" y="184768"/>
            <a:ext cx="2114393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UM Neue Helvetica 55 Regular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UM Neue Helvetica 55 Regular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UM Neue Helvetica 55 Regular" pitchFamily="34" charset="0"/>
                <a:cs typeface="+mn-cs"/>
              </a:defRPr>
            </a:lvl1pPr>
          </a:lstStyle>
          <a:p>
            <a:pPr>
              <a:defRPr/>
            </a:pPr>
            <a:fld id="{8022D288-7D54-468E-B2C5-939EF2754BF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UM Neue Helvetica 55 Regular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0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UM Neue Helvetica 55 Regular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52" y="4714653"/>
            <a:ext cx="4985772" cy="4466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UM Neue Helvetica 55 Regular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430845"/>
            <a:ext cx="2945862" cy="49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82" tIns="48142" rIns="96282" bIns="4814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UM Neue Helvetica 55 Regular" pitchFamily="34" charset="0"/>
                <a:cs typeface="+mn-cs"/>
              </a:defRPr>
            </a:lvl1pPr>
          </a:lstStyle>
          <a:p>
            <a:pPr>
              <a:defRPr/>
            </a:pPr>
            <a:fld id="{C504EDB2-849E-4877-A1DF-351DB079ED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M Neue Helvetica 55 Regular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M Neue Helvetica 55 Regular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M Neue Helvetica 55 Regular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M Neue Helvetica 55 Regular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UM Neue Helvetica 55 Regular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%1dTUM%20PPT%20hintergrund%20weiss.tif%20%20%20%20%20%20%20%20%20%20%20%20%20%20%20%20%20%20%20%20%20%20%20%20%20%20%20%20%20%20%20%20%20%20000B44A9%08Leo%20Sepp%20%20%20%20%20%20%20%20%20%20%20%20%20%20%20%20%20%20%20%20%20%20%20BF02D9F9: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TUM PPT hintergrund weiss.tif                                  000B44A9Leo Sepp                       BF02D9F9: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12" descr="E12_SR_Blau_RGB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359525"/>
            <a:ext cx="12271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12" descr="Logo_ohne Unterschrif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82025" y="6362700"/>
            <a:ext cx="561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8000" y="1828800"/>
            <a:ext cx="8128000" cy="1295400"/>
          </a:xfrm>
        </p:spPr>
        <p:txBody>
          <a:bodyPr/>
          <a:lstStyle>
            <a:lvl1pPr algn="ctr">
              <a:defRPr sz="3200">
                <a:solidFill>
                  <a:srgbClr val="3366FF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429000"/>
            <a:ext cx="81280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508000" y="6400800"/>
            <a:ext cx="8128000" cy="304800"/>
          </a:xfrm>
        </p:spPr>
        <p:txBody>
          <a:bodyPr anchor="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pic>
        <p:nvPicPr>
          <p:cNvPr id="8" name="Picture 3" descr="PH_Web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71038"/>
            <a:ext cx="384175" cy="381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62842" y="122828"/>
            <a:ext cx="6820848" cy="432179"/>
          </a:xfrm>
        </p:spPr>
        <p:txBody>
          <a:bodyPr/>
          <a:lstStyle>
            <a:lvl1pPr>
              <a:defRPr>
                <a:solidFill>
                  <a:srgbClr val="3366FF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8000" y="955343"/>
            <a:ext cx="8128000" cy="521685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BA972-6FF8-428D-972E-729096FEDA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04000" y="914400"/>
            <a:ext cx="2032000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8000" y="914400"/>
            <a:ext cx="5943600" cy="52578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BD78D-55B2-4BCF-9773-CC5FE4B1FB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024" y="95532"/>
            <a:ext cx="7383441" cy="41853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8000" y="832513"/>
            <a:ext cx="8128000" cy="5339687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34E88-0EEC-4538-AF0B-00E3ACA9AD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C032E-6CBE-4207-A936-7BC0878E05E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8000" y="1828800"/>
            <a:ext cx="3987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987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55A32-BCD2-4B6B-9D4B-6A05BEF7C94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6DEA5-9B0C-44B9-A1A3-4321D8A7FD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615" y="0"/>
            <a:ext cx="7151427" cy="609600"/>
          </a:xfrm>
        </p:spPr>
        <p:txBody>
          <a:bodyPr/>
          <a:lstStyle>
            <a:lvl1pPr>
              <a:defRPr>
                <a:solidFill>
                  <a:srgbClr val="3366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A3AAA-7C6C-4330-BB24-5BD0C36A681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15645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1011A-3F9F-4687-9AC4-21CEBF14869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46A8A-2D2C-4F51-991B-378DBF2F65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67494-F7DE-4189-BC70-5A3C042E51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%1dTUM%20PPT%20hintergrund%20weiss.tif%20%20%20%20%20%20%20%20%20%20%20%20%20%20%20%20%20%20%20%20%20%20%20%20%20%20%20%20%20%20%20%20%20%20000B44A9%08Leo%20Sepp%20%20%20%20%20%20%20%20%20%20%20%20%20%20%20%20%20%20%20%20%20%20%20BF02D9F9: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TUM PPT hintergrund weiss.tif                                  000B44A9Leo Sepp                       BF02D9F9:"/>
          <p:cNvPicPr>
            <a:picLocks noChangeAspect="1" noChangeArrowheads="1"/>
          </p:cNvPicPr>
          <p:nvPr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914400"/>
            <a:ext cx="8128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8128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453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0B7642-4DAE-483F-96D0-317884DBE4B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2" name="Grafik 9" descr="E12_SR_Blau_RGB.ti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359525"/>
            <a:ext cx="122713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Grafik 10" descr="Logo_ohne Unterschrift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582025" y="6362700"/>
            <a:ext cx="5619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PH_Web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271038"/>
            <a:ext cx="384175" cy="381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8" r:id="rId7"/>
    <p:sldLayoutId id="2147483913" r:id="rId8"/>
    <p:sldLayoutId id="2147483914" r:id="rId9"/>
    <p:sldLayoutId id="2147483915" r:id="rId10"/>
    <p:sldLayoutId id="2147483916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3366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UM Neue Helvetica 75 Bold" pitchFamily="1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UM Neue Helvetica 75 Bold" pitchFamily="1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UM Neue Helvetica 75 Bold" pitchFamily="1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FF"/>
          </a:solidFill>
          <a:latin typeface="TUM Neue Helvetica 75 Bold" pitchFamily="1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UM Neue Helvetica 75 Bold" pitchFamily="1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UM Neue Helvetica 75 Bold" pitchFamily="1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UM Neue Helvetica 75 Bold" pitchFamily="1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TUM Neue Helvetica 75 Bold" pitchFamily="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2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0863" y="1435100"/>
            <a:ext cx="81280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Coulomb excitation of </a:t>
            </a:r>
            <a:r>
              <a:rPr lang="en-US" baseline="30000" dirty="0" smtClean="0">
                <a:solidFill>
                  <a:schemeClr val="accent2"/>
                </a:solidFill>
              </a:rPr>
              <a:t>127,128</a:t>
            </a:r>
            <a:r>
              <a:rPr lang="en-US" dirty="0" smtClean="0">
                <a:solidFill>
                  <a:schemeClr val="accent2"/>
                </a:solidFill>
              </a:rPr>
              <a:t>Cd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286125"/>
            <a:ext cx="8128000" cy="1752600"/>
          </a:xfrm>
        </p:spPr>
        <p:txBody>
          <a:bodyPr/>
          <a:lstStyle/>
          <a:p>
            <a:r>
              <a:rPr lang="de-DE" u="sng" dirty="0" smtClean="0"/>
              <a:t>R. Krücken</a:t>
            </a:r>
            <a:r>
              <a:rPr lang="de-DE" u="sng" baseline="30000" dirty="0" smtClean="0"/>
              <a:t>1</a:t>
            </a:r>
            <a:r>
              <a:rPr lang="de-DE" dirty="0" smtClean="0"/>
              <a:t>, </a:t>
            </a:r>
            <a:r>
              <a:rPr lang="de-DE" u="sng" dirty="0" smtClean="0"/>
              <a:t>M. Gorska</a:t>
            </a:r>
            <a:r>
              <a:rPr lang="de-DE" u="sng" baseline="30000" dirty="0" smtClean="0"/>
              <a:t>2</a:t>
            </a:r>
            <a:r>
              <a:rPr lang="de-DE" dirty="0" smtClean="0"/>
              <a:t>, P. Boutachkov</a:t>
            </a:r>
            <a:r>
              <a:rPr lang="de-DE" baseline="30000" dirty="0" smtClean="0"/>
              <a:t>2</a:t>
            </a:r>
            <a:r>
              <a:rPr lang="de-DE" dirty="0" smtClean="0"/>
              <a:t>, A. Dewald</a:t>
            </a:r>
            <a:r>
              <a:rPr lang="de-DE" baseline="30000" dirty="0" smtClean="0"/>
              <a:t>5</a:t>
            </a:r>
            <a:r>
              <a:rPr lang="de-DE" dirty="0" smtClean="0"/>
              <a:t>, R. Gernhäuser</a:t>
            </a:r>
            <a:r>
              <a:rPr lang="de-DE" baseline="30000" dirty="0" smtClean="0"/>
              <a:t>1</a:t>
            </a:r>
            <a:r>
              <a:rPr lang="de-DE" dirty="0" smtClean="0"/>
              <a:t>, </a:t>
            </a:r>
            <a:endParaRPr lang="de-DE" dirty="0" smtClean="0"/>
          </a:p>
          <a:p>
            <a:pPr marL="342900" indent="-342900"/>
            <a:r>
              <a:rPr lang="de-DE" dirty="0" smtClean="0"/>
              <a:t>A. Jungclaus</a:t>
            </a:r>
            <a:r>
              <a:rPr lang="de-DE" baseline="30000" dirty="0" smtClean="0"/>
              <a:t>4</a:t>
            </a:r>
            <a:r>
              <a:rPr lang="de-DE" dirty="0" smtClean="0"/>
              <a:t>,  </a:t>
            </a:r>
            <a:r>
              <a:rPr lang="de-DE" dirty="0" err="1" smtClean="0"/>
              <a:t>Th</a:t>
            </a:r>
            <a:r>
              <a:rPr lang="de-DE" dirty="0" smtClean="0"/>
              <a:t>. Kröll</a:t>
            </a:r>
            <a:r>
              <a:rPr lang="de-DE" baseline="30000" dirty="0" smtClean="0"/>
              <a:t>3</a:t>
            </a:r>
            <a:r>
              <a:rPr lang="de-DE" dirty="0" smtClean="0"/>
              <a:t>,  </a:t>
            </a:r>
            <a:r>
              <a:rPr lang="de-DE" dirty="0" smtClean="0"/>
              <a:t>D</a:t>
            </a:r>
            <a:r>
              <a:rPr lang="de-DE" dirty="0" smtClean="0"/>
              <a:t>. </a:t>
            </a:r>
            <a:r>
              <a:rPr lang="de-DE" dirty="0" smtClean="0"/>
              <a:t>Mücher</a:t>
            </a:r>
            <a:r>
              <a:rPr lang="de-DE" baseline="30000" dirty="0" smtClean="0"/>
              <a:t>1</a:t>
            </a:r>
            <a:r>
              <a:rPr lang="de-DE" dirty="0" smtClean="0"/>
              <a:t>, F. Naqvi</a:t>
            </a:r>
            <a:r>
              <a:rPr lang="de-DE" baseline="30000" dirty="0" smtClean="0"/>
              <a:t>2</a:t>
            </a:r>
            <a:r>
              <a:rPr lang="de-DE" dirty="0" smtClean="0"/>
              <a:t>, R. Orlandi</a:t>
            </a:r>
            <a:r>
              <a:rPr lang="de-DE" baseline="30000" dirty="0" smtClean="0"/>
              <a:t>4</a:t>
            </a:r>
            <a:r>
              <a:rPr lang="de-DE" dirty="0" smtClean="0"/>
              <a:t>, </a:t>
            </a:r>
            <a:endParaRPr lang="de-DE" dirty="0" smtClean="0"/>
          </a:p>
          <a:p>
            <a:pPr marL="342900" indent="-342900"/>
            <a:r>
              <a:rPr lang="de-DE" dirty="0" smtClean="0"/>
              <a:t>M</a:t>
            </a:r>
            <a:r>
              <a:rPr lang="de-DE" dirty="0" smtClean="0"/>
              <a:t>. Pfuetzner</a:t>
            </a:r>
            <a:r>
              <a:rPr lang="de-DE" baseline="30000" dirty="0" smtClean="0"/>
              <a:t>6</a:t>
            </a:r>
            <a:r>
              <a:rPr lang="de-DE" dirty="0" smtClean="0"/>
              <a:t>, M. Schlarb</a:t>
            </a:r>
            <a:r>
              <a:rPr lang="de-DE" baseline="30000" dirty="0" smtClean="0"/>
              <a:t>1</a:t>
            </a:r>
            <a:r>
              <a:rPr lang="de-DE" dirty="0" smtClean="0"/>
              <a:t> et al.</a:t>
            </a:r>
          </a:p>
          <a:p>
            <a:endParaRPr lang="de-DE" baseline="30000" dirty="0" smtClean="0"/>
          </a:p>
          <a:p>
            <a:r>
              <a:rPr lang="de-DE" baseline="30000" dirty="0" smtClean="0"/>
              <a:t>1</a:t>
            </a:r>
            <a:r>
              <a:rPr lang="de-DE" dirty="0" smtClean="0"/>
              <a:t>TU </a:t>
            </a:r>
            <a:r>
              <a:rPr lang="de-DE" dirty="0" smtClean="0"/>
              <a:t>München, </a:t>
            </a:r>
            <a:r>
              <a:rPr lang="de-DE" baseline="30000" dirty="0" smtClean="0"/>
              <a:t>2</a:t>
            </a:r>
            <a:r>
              <a:rPr lang="de-DE" dirty="0" smtClean="0"/>
              <a:t>GSI Darmstadt, </a:t>
            </a:r>
            <a:r>
              <a:rPr lang="de-DE" baseline="30000" dirty="0" smtClean="0"/>
              <a:t>3</a:t>
            </a:r>
            <a:r>
              <a:rPr lang="de-DE" dirty="0" smtClean="0"/>
              <a:t>TU Darmstadt</a:t>
            </a:r>
            <a:r>
              <a:rPr lang="de-DE" dirty="0" smtClean="0"/>
              <a:t>,</a:t>
            </a:r>
          </a:p>
          <a:p>
            <a:r>
              <a:rPr lang="de-DE" dirty="0" smtClean="0"/>
              <a:t> </a:t>
            </a:r>
            <a:r>
              <a:rPr lang="de-DE" baseline="30000" dirty="0" smtClean="0"/>
              <a:t>4</a:t>
            </a:r>
            <a:r>
              <a:rPr lang="de-DE" dirty="0" smtClean="0"/>
              <a:t>IEM-CSIC Madrid, </a:t>
            </a:r>
            <a:r>
              <a:rPr lang="de-DE" baseline="30000" dirty="0" smtClean="0"/>
              <a:t>5</a:t>
            </a:r>
            <a:r>
              <a:rPr lang="de-DE" dirty="0" smtClean="0"/>
              <a:t>IKP Köln, </a:t>
            </a:r>
            <a:r>
              <a:rPr lang="de-DE" baseline="30000" dirty="0" smtClean="0"/>
              <a:t>6</a:t>
            </a:r>
            <a:r>
              <a:rPr lang="de-DE" dirty="0" smtClean="0"/>
              <a:t>Warsaw University</a:t>
            </a:r>
          </a:p>
          <a:p>
            <a:pPr eaLnBrk="1" hangingPunct="1"/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el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346" y="818228"/>
            <a:ext cx="4698355" cy="2721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258" y="3524866"/>
            <a:ext cx="5027308" cy="2757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" name="Rechteck 53"/>
          <p:cNvSpPr/>
          <p:nvPr/>
        </p:nvSpPr>
        <p:spPr>
          <a:xfrm>
            <a:off x="3229947" y="6367644"/>
            <a:ext cx="29017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H. Huck et al., PRC40 (1989)1384</a:t>
            </a:r>
            <a:endParaRPr lang="en-US" sz="1400" dirty="0"/>
          </a:p>
        </p:txBody>
      </p:sp>
      <p:sp>
        <p:nvSpPr>
          <p:cNvPr id="55" name="Textfeld 54"/>
          <p:cNvSpPr txBox="1"/>
          <p:nvPr/>
        </p:nvSpPr>
        <p:spPr>
          <a:xfrm>
            <a:off x="5970500" y="4531659"/>
            <a:ext cx="2326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BCS plus proton-neutron interaction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hart.t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9124" y="1338567"/>
            <a:ext cx="7120128" cy="50657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quenching or not at N=82?</a:t>
            </a:r>
            <a:endParaRPr 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0040" y="1023234"/>
            <a:ext cx="5011738" cy="2468485"/>
          </a:xfrm>
          <a:prstGeom prst="rect">
            <a:avLst/>
          </a:prstGeom>
          <a:noFill/>
          <a:ln w="38100">
            <a:solidFill>
              <a:srgbClr val="808000"/>
            </a:solidFill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Freihandform 7"/>
          <p:cNvSpPr/>
          <p:nvPr/>
        </p:nvSpPr>
        <p:spPr bwMode="auto">
          <a:xfrm>
            <a:off x="5619135" y="1917290"/>
            <a:ext cx="1342104" cy="1533833"/>
          </a:xfrm>
          <a:custGeom>
            <a:avLst/>
            <a:gdLst>
              <a:gd name="connsiteX0" fmla="*/ 1342104 w 1342104"/>
              <a:gd name="connsiteY0" fmla="*/ 1533833 h 1533833"/>
              <a:gd name="connsiteX1" fmla="*/ 781665 w 1342104"/>
              <a:gd name="connsiteY1" fmla="*/ 530942 h 1533833"/>
              <a:gd name="connsiteX2" fmla="*/ 0 w 1342104"/>
              <a:gd name="connsiteY2" fmla="*/ 0 h 153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2104" h="1533833">
                <a:moveTo>
                  <a:pt x="1342104" y="1533833"/>
                </a:moveTo>
                <a:cubicBezTo>
                  <a:pt x="1173726" y="1160207"/>
                  <a:pt x="1005349" y="786581"/>
                  <a:pt x="781665" y="530942"/>
                </a:cubicBezTo>
                <a:cubicBezTo>
                  <a:pt x="557981" y="275303"/>
                  <a:pt x="278990" y="137651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Neue" pitchFamily="1" charset="0"/>
            </a:endParaRPr>
          </a:p>
        </p:txBody>
      </p:sp>
      <p:sp>
        <p:nvSpPr>
          <p:cNvPr id="9" name="Freihandform 8"/>
          <p:cNvSpPr/>
          <p:nvPr/>
        </p:nvSpPr>
        <p:spPr bwMode="auto">
          <a:xfrm>
            <a:off x="3465871" y="1681316"/>
            <a:ext cx="1951704" cy="2748117"/>
          </a:xfrm>
          <a:custGeom>
            <a:avLst/>
            <a:gdLst>
              <a:gd name="connsiteX0" fmla="*/ 1342104 w 1342104"/>
              <a:gd name="connsiteY0" fmla="*/ 1533833 h 1533833"/>
              <a:gd name="connsiteX1" fmla="*/ 781665 w 1342104"/>
              <a:gd name="connsiteY1" fmla="*/ 530942 h 1533833"/>
              <a:gd name="connsiteX2" fmla="*/ 0 w 1342104"/>
              <a:gd name="connsiteY2" fmla="*/ 0 h 153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2104" h="1533833">
                <a:moveTo>
                  <a:pt x="1342104" y="1533833"/>
                </a:moveTo>
                <a:cubicBezTo>
                  <a:pt x="1173726" y="1160207"/>
                  <a:pt x="1005349" y="786581"/>
                  <a:pt x="781665" y="530942"/>
                </a:cubicBezTo>
                <a:cubicBezTo>
                  <a:pt x="557981" y="275303"/>
                  <a:pt x="278990" y="137651"/>
                  <a:pt x="0" y="0"/>
                </a:cubicBezTo>
              </a:path>
            </a:pathLst>
          </a:cu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Neue" pitchFamily="1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32732" y="3504945"/>
            <a:ext cx="3687100" cy="7817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91440" rIns="0" bIns="0">
            <a:spAutoFit/>
          </a:bodyPr>
          <a:lstStyle/>
          <a:p>
            <a:pPr marL="228600" indent="-228600" algn="l"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K. –L. </a:t>
            </a:r>
            <a:r>
              <a:rPr lang="en-US" sz="1400" dirty="0" err="1">
                <a:solidFill>
                  <a:schemeClr val="tx1"/>
                </a:solidFill>
                <a:latin typeface="Comic Sans MS" pitchFamily="66" charset="0"/>
              </a:rPr>
              <a:t>Kratz</a:t>
            </a: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, </a:t>
            </a:r>
            <a:r>
              <a:rPr lang="en-US" sz="1400" dirty="0" err="1">
                <a:solidFill>
                  <a:schemeClr val="tx1"/>
                </a:solidFill>
                <a:latin typeface="Comic Sans MS" pitchFamily="66" charset="0"/>
              </a:rPr>
              <a:t>Astrophys</a:t>
            </a: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. J. 403, 216 (1993).</a:t>
            </a:r>
          </a:p>
          <a:p>
            <a:pPr marL="228600" indent="-228600" algn="l"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B. Chen et al., Phys. </a:t>
            </a:r>
            <a:r>
              <a:rPr lang="en-US" sz="1400" dirty="0" err="1">
                <a:solidFill>
                  <a:schemeClr val="tx1"/>
                </a:solidFill>
                <a:latin typeface="Comic Sans MS" pitchFamily="66" charset="0"/>
              </a:rPr>
              <a:t>Lett</a:t>
            </a: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. B 355, 37 (1995).</a:t>
            </a:r>
          </a:p>
          <a:p>
            <a:pPr marL="228600" indent="-228600" algn="l"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B. Pfeiffer, K. –L. </a:t>
            </a:r>
            <a:r>
              <a:rPr lang="en-US" sz="1400" dirty="0" err="1">
                <a:solidFill>
                  <a:schemeClr val="tx1"/>
                </a:solidFill>
                <a:latin typeface="Comic Sans MS" pitchFamily="66" charset="0"/>
              </a:rPr>
              <a:t>Kratz</a:t>
            </a: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 and F. –K. </a:t>
            </a:r>
            <a:r>
              <a:rPr lang="en-US" sz="1400" dirty="0" err="1">
                <a:solidFill>
                  <a:schemeClr val="tx1"/>
                </a:solidFill>
                <a:latin typeface="Comic Sans MS" pitchFamily="66" charset="0"/>
              </a:rPr>
              <a:t>Thielemann</a:t>
            </a: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, Z. Phys. A 357, 235 (1997).</a:t>
            </a: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501775" y="690102"/>
            <a:ext cx="7185025" cy="3365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600" dirty="0" err="1">
                <a:solidFill>
                  <a:schemeClr val="tx1"/>
                </a:solidFill>
                <a:latin typeface="Comic Sans MS" pitchFamily="66" charset="0"/>
              </a:rPr>
              <a:t>Langanke</a:t>
            </a:r>
            <a:r>
              <a:rPr lang="en-GB" sz="1600" dirty="0">
                <a:solidFill>
                  <a:schemeClr val="tx1"/>
                </a:solidFill>
                <a:latin typeface="Comic Sans MS" pitchFamily="66" charset="0"/>
              </a:rPr>
              <a:t>, K. &amp; </a:t>
            </a:r>
            <a:r>
              <a:rPr lang="en-GB" sz="1600" dirty="0" err="1">
                <a:solidFill>
                  <a:schemeClr val="tx1"/>
                </a:solidFill>
                <a:latin typeface="Comic Sans MS" pitchFamily="66" charset="0"/>
              </a:rPr>
              <a:t>Martínez-Pinedo</a:t>
            </a:r>
            <a:r>
              <a:rPr lang="en-GB" sz="1600" dirty="0">
                <a:solidFill>
                  <a:schemeClr val="tx1"/>
                </a:solidFill>
                <a:latin typeface="Comic Sans MS" pitchFamily="66" charset="0"/>
              </a:rPr>
              <a:t>, G.  </a:t>
            </a:r>
            <a:r>
              <a:rPr lang="en-GB" sz="1600" i="1" dirty="0">
                <a:solidFill>
                  <a:schemeClr val="tx1"/>
                </a:solidFill>
                <a:latin typeface="Comic Sans MS" pitchFamily="66" charset="0"/>
              </a:rPr>
              <a:t>Rev. Mod. Phys.</a:t>
            </a:r>
            <a:r>
              <a:rPr lang="en-GB" sz="1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GB" sz="1600" b="1" dirty="0">
                <a:solidFill>
                  <a:schemeClr val="tx1"/>
                </a:solidFill>
                <a:latin typeface="Comic Sans MS" pitchFamily="66" charset="0"/>
              </a:rPr>
              <a:t>75, 819-862 (2003)</a:t>
            </a:r>
            <a:r>
              <a:rPr lang="en-GB" sz="1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0" y="5242521"/>
            <a:ext cx="3900361" cy="83099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200" dirty="0" smtClean="0">
                <a:latin typeface="+mn-lt"/>
              </a:rPr>
              <a:t>A. </a:t>
            </a:r>
            <a:r>
              <a:rPr lang="de-DE" sz="1200" dirty="0" err="1" smtClean="0">
                <a:latin typeface="+mn-lt"/>
              </a:rPr>
              <a:t>Jungclaus</a:t>
            </a:r>
            <a:r>
              <a:rPr lang="de-DE" sz="1200" dirty="0" smtClean="0">
                <a:latin typeface="+mn-lt"/>
              </a:rPr>
              <a:t> et al., PRL 99, 132501 (2007)</a:t>
            </a:r>
          </a:p>
          <a:p>
            <a:pPr algn="l">
              <a:spcBef>
                <a:spcPct val="0"/>
              </a:spcBef>
            </a:pPr>
            <a:r>
              <a:rPr lang="de-DE" sz="1200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de-DE" sz="1200" dirty="0">
                <a:solidFill>
                  <a:schemeClr val="tx1"/>
                </a:solidFill>
                <a:latin typeface="+mn-lt"/>
              </a:rPr>
              <a:t>. Dillmann et al., Phys. </a:t>
            </a:r>
            <a:r>
              <a:rPr lang="de-DE" sz="1200" dirty="0" err="1">
                <a:solidFill>
                  <a:schemeClr val="tx1"/>
                </a:solidFill>
                <a:latin typeface="+mn-lt"/>
              </a:rPr>
              <a:t>Rev</a:t>
            </a:r>
            <a:r>
              <a:rPr lang="de-DE" sz="1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de-DE" sz="1200" dirty="0" err="1">
                <a:solidFill>
                  <a:schemeClr val="tx1"/>
                </a:solidFill>
                <a:latin typeface="+mn-lt"/>
              </a:rPr>
              <a:t>Lett</a:t>
            </a:r>
            <a:r>
              <a:rPr lang="de-DE" sz="1200" dirty="0">
                <a:solidFill>
                  <a:schemeClr val="tx1"/>
                </a:solidFill>
                <a:latin typeface="+mn-lt"/>
              </a:rPr>
              <a:t>. 91, 16 (2003).</a:t>
            </a:r>
          </a:p>
          <a:p>
            <a:pPr algn="l">
              <a:spcBef>
                <a:spcPct val="0"/>
              </a:spcBef>
            </a:pPr>
            <a:r>
              <a:rPr lang="de-DE" sz="1200" dirty="0">
                <a:solidFill>
                  <a:schemeClr val="tx1"/>
                </a:solidFill>
                <a:latin typeface="+mn-lt"/>
              </a:rPr>
              <a:t>T. </a:t>
            </a:r>
            <a:r>
              <a:rPr lang="de-DE" sz="1200" dirty="0" err="1">
                <a:solidFill>
                  <a:schemeClr val="tx1"/>
                </a:solidFill>
                <a:latin typeface="+mn-lt"/>
              </a:rPr>
              <a:t>Kautzch</a:t>
            </a:r>
            <a:r>
              <a:rPr lang="de-DE" sz="1200" dirty="0">
                <a:solidFill>
                  <a:schemeClr val="tx1"/>
                </a:solidFill>
                <a:latin typeface="+mn-lt"/>
              </a:rPr>
              <a:t> et al., Eur. Phys. J A 9, 201 (2000).</a:t>
            </a:r>
          </a:p>
          <a:p>
            <a:pPr algn="l">
              <a:spcBef>
                <a:spcPct val="0"/>
              </a:spcBef>
            </a:pPr>
            <a:r>
              <a:rPr lang="de-DE" sz="1200" dirty="0">
                <a:solidFill>
                  <a:schemeClr val="tx1"/>
                </a:solidFill>
                <a:latin typeface="+mn-lt"/>
              </a:rPr>
              <a:t>M. </a:t>
            </a:r>
            <a:r>
              <a:rPr lang="de-DE" sz="1200" dirty="0" err="1">
                <a:solidFill>
                  <a:schemeClr val="tx1"/>
                </a:solidFill>
                <a:latin typeface="+mn-lt"/>
              </a:rPr>
              <a:t>Hannawald</a:t>
            </a:r>
            <a:r>
              <a:rPr lang="de-DE" sz="1200" dirty="0">
                <a:solidFill>
                  <a:schemeClr val="tx1"/>
                </a:solidFill>
                <a:latin typeface="+mn-lt"/>
              </a:rPr>
              <a:t> et al., Phys. </a:t>
            </a:r>
            <a:r>
              <a:rPr lang="de-DE" sz="1200" dirty="0" err="1">
                <a:solidFill>
                  <a:schemeClr val="tx1"/>
                </a:solidFill>
                <a:latin typeface="+mn-lt"/>
              </a:rPr>
              <a:t>Rev</a:t>
            </a:r>
            <a:r>
              <a:rPr lang="de-DE" sz="1200" dirty="0">
                <a:solidFill>
                  <a:schemeClr val="tx1"/>
                </a:solidFill>
                <a:latin typeface="+mn-lt"/>
              </a:rPr>
              <a:t>. C 62, 054301 (2000).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0" y="4830945"/>
            <a:ext cx="426430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130</a:t>
            </a:r>
            <a:r>
              <a:rPr lang="en-US" dirty="0" smtClean="0"/>
              <a:t>Cd scrutinized: </a:t>
            </a:r>
            <a:r>
              <a:rPr lang="en-US" dirty="0" smtClean="0">
                <a:sym typeface="Wingdings" pitchFamily="2" charset="2"/>
              </a:rPr>
              <a:t> no shell quenching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Energies and B(E2) values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89587" y="829878"/>
          <a:ext cx="6305139" cy="4405669"/>
        </p:xfrm>
        <a:graphic>
          <a:graphicData uri="http://schemas.openxmlformats.org/presentationml/2006/ole">
            <p:oleObj spid="_x0000_s1027" name="Graph" r:id="rId3" imgW="4150080" imgH="2895480" progId="Origin50.Graph">
              <p:embed/>
            </p:oleObj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3052916" y="5486400"/>
            <a:ext cx="3635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unusually </a:t>
            </a:r>
            <a:r>
              <a:rPr lang="en-US" dirty="0" smtClean="0"/>
              <a:t>low 2</a:t>
            </a:r>
            <a:r>
              <a:rPr lang="en-US" baseline="30000" dirty="0" smtClean="0"/>
              <a:t>+</a:t>
            </a:r>
            <a:r>
              <a:rPr lang="en-US" dirty="0" smtClean="0"/>
              <a:t> energy of </a:t>
            </a:r>
            <a:r>
              <a:rPr lang="en-US" baseline="30000" dirty="0" smtClean="0"/>
              <a:t>128</a:t>
            </a:r>
            <a:r>
              <a:rPr lang="en-US" dirty="0" smtClean="0"/>
              <a:t>Cd</a:t>
            </a:r>
          </a:p>
          <a:p>
            <a:r>
              <a:rPr lang="en-US" dirty="0" smtClean="0">
                <a:sym typeface="Wingdings" pitchFamily="2" charset="2"/>
              </a:rPr>
              <a:t> Enhanced collectivity?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Predicted B(E2) values</a:t>
            </a:r>
            <a:endParaRPr lang="en-US" dirty="0"/>
          </a:p>
        </p:txBody>
      </p:sp>
      <p:pic>
        <p:nvPicPr>
          <p:cNvPr id="3" name="Grafik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65116"/>
            <a:ext cx="4866967" cy="48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142523" y="6298851"/>
            <a:ext cx="3752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A.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Jungclaus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 et al., </a:t>
            </a:r>
            <a:r>
              <a:rPr kumimoji="0" lang="de-DE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Act</a:t>
            </a:r>
            <a:r>
              <a:rPr kumimoji="0" lang="de-D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Phys. Pol. B 40, 427 (2009).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T.R. Rodriguez et al. Phys. </a:t>
            </a:r>
            <a:r>
              <a:rPr lang="en-US" sz="1200" dirty="0" err="1" smtClean="0">
                <a:latin typeface="+mn-lt"/>
              </a:rPr>
              <a:t>Lett</a:t>
            </a:r>
            <a:r>
              <a:rPr lang="en-US" sz="1200" dirty="0" smtClean="0">
                <a:latin typeface="+mn-lt"/>
              </a:rPr>
              <a:t>. B 668 (2008) 410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164829" y="5147187"/>
            <a:ext cx="2875935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Resolve via Coulomb excitation!!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3699" y="997546"/>
            <a:ext cx="3970301" cy="3692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lipse 6"/>
          <p:cNvSpPr/>
          <p:nvPr/>
        </p:nvSpPr>
        <p:spPr bwMode="auto">
          <a:xfrm>
            <a:off x="8052622" y="2979174"/>
            <a:ext cx="383458" cy="1106129"/>
          </a:xfrm>
          <a:prstGeom prst="ellips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Neue" pitchFamily="1" charset="0"/>
            </a:endParaRPr>
          </a:p>
        </p:txBody>
      </p:sp>
      <p:cxnSp>
        <p:nvCxnSpPr>
          <p:cNvPr id="9" name="Gerade Verbindung mit Pfeil 8"/>
          <p:cNvCxnSpPr>
            <a:stCxn id="5" idx="0"/>
            <a:endCxn id="7" idx="4"/>
          </p:cNvCxnSpPr>
          <p:nvPr/>
        </p:nvCxnSpPr>
        <p:spPr bwMode="auto">
          <a:xfrm rot="5400000" flipH="1" flipV="1">
            <a:off x="7392632" y="4295468"/>
            <a:ext cx="1061884" cy="64155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Rechteck 11"/>
          <p:cNvSpPr/>
          <p:nvPr/>
        </p:nvSpPr>
        <p:spPr>
          <a:xfrm>
            <a:off x="575186" y="657603"/>
            <a:ext cx="8347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low B(E2) values predicted by SM, higher values for Beyond Mean Field</a:t>
            </a:r>
            <a:endParaRPr lang="en-US" dirty="0"/>
          </a:p>
        </p:txBody>
      </p:sp>
      <p:cxnSp>
        <p:nvCxnSpPr>
          <p:cNvPr id="11" name="Gerade Verbindung 10"/>
          <p:cNvCxnSpPr/>
          <p:nvPr/>
        </p:nvCxnSpPr>
        <p:spPr bwMode="auto">
          <a:xfrm rot="5400000">
            <a:off x="7197938" y="2752126"/>
            <a:ext cx="29520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14"/>
          <p:cNvCxnSpPr/>
          <p:nvPr/>
        </p:nvCxnSpPr>
        <p:spPr bwMode="auto">
          <a:xfrm rot="5400000">
            <a:off x="7666626" y="3012937"/>
            <a:ext cx="25200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Gerade Verbindung 15"/>
          <p:cNvCxnSpPr/>
          <p:nvPr/>
        </p:nvCxnSpPr>
        <p:spPr bwMode="auto">
          <a:xfrm rot="5400000">
            <a:off x="6735898" y="2613236"/>
            <a:ext cx="432000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the 11/2- structure in odd </a:t>
            </a:r>
            <a:r>
              <a:rPr lang="en-US" dirty="0" err="1" smtClean="0"/>
              <a:t>Cd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167" y="738152"/>
            <a:ext cx="7353147" cy="534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hteck 3"/>
          <p:cNvSpPr/>
          <p:nvPr/>
        </p:nvSpPr>
        <p:spPr>
          <a:xfrm>
            <a:off x="1622322" y="6509698"/>
            <a:ext cx="5737123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80000"/>
              </a:lnSpc>
            </a:pPr>
            <a:r>
              <a:rPr lang="de-DE" sz="1600" dirty="0" smtClean="0">
                <a:latin typeface="+mn-lt"/>
              </a:rPr>
              <a:t>N. </a:t>
            </a:r>
            <a:r>
              <a:rPr lang="de-DE" sz="1600" dirty="0" err="1" smtClean="0">
                <a:latin typeface="+mn-lt"/>
              </a:rPr>
              <a:t>Hoteling</a:t>
            </a:r>
            <a:r>
              <a:rPr lang="de-DE" sz="1600" dirty="0" smtClean="0">
                <a:latin typeface="+mn-lt"/>
              </a:rPr>
              <a:t> et al., Phys. </a:t>
            </a:r>
            <a:r>
              <a:rPr lang="de-DE" sz="1600" dirty="0" err="1" smtClean="0">
                <a:latin typeface="+mn-lt"/>
              </a:rPr>
              <a:t>Rev</a:t>
            </a:r>
            <a:r>
              <a:rPr lang="de-DE" sz="1600" dirty="0" smtClean="0">
                <a:latin typeface="+mn-lt"/>
              </a:rPr>
              <a:t>. C 76, 044324 (2007).</a:t>
            </a:r>
            <a:endParaRPr lang="de-DE" sz="1600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552659" y="4360985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R=2,5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007806" y="4304043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R=2,3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07428" y="4233705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R=2,1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55560" y="858291"/>
            <a:ext cx="2198038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Non-axial deformed</a:t>
            </a:r>
            <a:endParaRPr lang="en-US" dirty="0"/>
          </a:p>
        </p:txBody>
      </p:sp>
      <p:sp>
        <p:nvSpPr>
          <p:cNvPr id="10" name="Textfeld 9"/>
          <p:cNvSpPr txBox="1"/>
          <p:nvPr/>
        </p:nvSpPr>
        <p:spPr>
          <a:xfrm>
            <a:off x="6131169" y="859968"/>
            <a:ext cx="2287806" cy="369332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spherical, </a:t>
            </a:r>
            <a:r>
              <a:rPr lang="en-US" dirty="0" err="1" smtClean="0"/>
              <a:t>vibrational</a:t>
            </a:r>
            <a:endParaRPr lang="en-US" dirty="0"/>
          </a:p>
        </p:txBody>
      </p:sp>
      <p:sp>
        <p:nvSpPr>
          <p:cNvPr id="12" name="Textfeld 11"/>
          <p:cNvSpPr txBox="1"/>
          <p:nvPr/>
        </p:nvSpPr>
        <p:spPr>
          <a:xfrm>
            <a:off x="1813728" y="4355960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R=2,4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954025" y="4305718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R=2,3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Pfeil nach rechts 14"/>
          <p:cNvSpPr/>
          <p:nvPr/>
        </p:nvSpPr>
        <p:spPr bwMode="auto">
          <a:xfrm>
            <a:off x="3898759" y="898484"/>
            <a:ext cx="1838849" cy="321547"/>
          </a:xfrm>
          <a:prstGeom prst="rightArrow">
            <a:avLst>
              <a:gd name="adj1" fmla="val 50119"/>
              <a:gd name="adj2" fmla="val 7488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Neue" pitchFamily="1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547400" y="1250214"/>
            <a:ext cx="3621243" cy="24006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28600" indent="-228600">
              <a:lnSpc>
                <a:spcPct val="80000"/>
              </a:lnSpc>
            </a:pPr>
            <a:r>
              <a:rPr lang="de-DE" sz="1200" dirty="0" smtClean="0">
                <a:latin typeface="+mn-lt"/>
              </a:rPr>
              <a:t>N. </a:t>
            </a:r>
            <a:r>
              <a:rPr lang="de-DE" sz="1200" dirty="0" err="1" smtClean="0">
                <a:latin typeface="+mn-lt"/>
              </a:rPr>
              <a:t>Fotiades</a:t>
            </a:r>
            <a:r>
              <a:rPr lang="de-DE" sz="1200" dirty="0" smtClean="0">
                <a:latin typeface="+mn-lt"/>
              </a:rPr>
              <a:t> et al., Phys. </a:t>
            </a:r>
            <a:r>
              <a:rPr lang="de-DE" sz="1200" dirty="0" err="1" smtClean="0">
                <a:latin typeface="+mn-lt"/>
              </a:rPr>
              <a:t>Rev</a:t>
            </a:r>
            <a:r>
              <a:rPr lang="de-DE" sz="1200" dirty="0" smtClean="0">
                <a:latin typeface="+mn-lt"/>
              </a:rPr>
              <a:t>. C </a:t>
            </a:r>
            <a:r>
              <a:rPr lang="en-US" sz="1200" dirty="0" smtClean="0"/>
              <a:t>61, 064326 (2000)</a:t>
            </a:r>
            <a:endParaRPr lang="de-DE" sz="1200" dirty="0">
              <a:latin typeface="+mn-lt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947274" y="4120634"/>
            <a:ext cx="7377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R=2,1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943897" y="2094272"/>
            <a:ext cx="7955554" cy="1015663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Symbol" pitchFamily="18" charset="2"/>
              </a:rPr>
              <a:t> n</a:t>
            </a:r>
            <a:r>
              <a:rPr lang="en-US" sz="2000" b="1" dirty="0" smtClean="0"/>
              <a:t>h11/2 structure evolves from deformed at mid-shell to </a:t>
            </a:r>
            <a:r>
              <a:rPr lang="en-US" sz="2000" b="1" dirty="0" err="1" smtClean="0"/>
              <a:t>vibrational</a:t>
            </a:r>
            <a:r>
              <a:rPr lang="en-US" sz="2000" b="1" dirty="0" smtClean="0"/>
              <a:t> near N=82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3/2+ states similar to even-even </a:t>
            </a:r>
            <a:r>
              <a:rPr lang="en-US" sz="2000" b="1" dirty="0" err="1" smtClean="0"/>
              <a:t>Cd</a:t>
            </a:r>
            <a:r>
              <a:rPr lang="en-US" sz="2000" b="1" dirty="0" smtClean="0"/>
              <a:t> ground states?</a:t>
            </a:r>
            <a:endParaRPr lang="en-US" sz="2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 t="52953" r="61359" b="12727"/>
          <a:stretch>
            <a:fillRect/>
          </a:stretch>
        </p:blipFill>
        <p:spPr bwMode="auto">
          <a:xfrm>
            <a:off x="2979531" y="1538760"/>
            <a:ext cx="419100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 descr="C:\Users\Farheen\Desktop\lvl.png"/>
          <p:cNvPicPr>
            <a:picLocks noChangeAspect="1" noChangeArrowheads="1"/>
          </p:cNvPicPr>
          <p:nvPr/>
        </p:nvPicPr>
        <p:blipFill>
          <a:blip r:embed="rId3" cstate="print"/>
          <a:srcRect l="50438"/>
          <a:stretch>
            <a:fillRect/>
          </a:stretch>
        </p:blipFill>
        <p:spPr bwMode="auto">
          <a:xfrm>
            <a:off x="6912435" y="695798"/>
            <a:ext cx="22463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1242" y="4710368"/>
          <a:ext cx="8384050" cy="176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810"/>
                <a:gridCol w="1676810"/>
                <a:gridCol w="1676810"/>
                <a:gridCol w="1676810"/>
                <a:gridCol w="1676810"/>
              </a:tblGrid>
              <a:tr h="3058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Transition</a:t>
                      </a:r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      </a:t>
                      </a:r>
                      <a:r>
                        <a:rPr lang="el-GR" sz="1600" dirty="0" smtClean="0"/>
                        <a:t>σ</a:t>
                      </a:r>
                      <a:r>
                        <a:rPr lang="en-US" sz="1600" dirty="0" smtClean="0"/>
                        <a:t>L</a:t>
                      </a:r>
                      <a:endParaRPr lang="de-DE" sz="16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B(</a:t>
                      </a:r>
                      <a:r>
                        <a:rPr lang="el-GR" sz="1600" dirty="0" smtClean="0"/>
                        <a:t>σ</a:t>
                      </a:r>
                      <a:r>
                        <a:rPr lang="en-US" sz="1600" dirty="0" smtClean="0"/>
                        <a:t>L) (</a:t>
                      </a:r>
                      <a:r>
                        <a:rPr lang="en-US" sz="1600" dirty="0" err="1" smtClean="0"/>
                        <a:t>W.u</a:t>
                      </a:r>
                      <a:r>
                        <a:rPr lang="en-US" sz="1600" dirty="0" smtClean="0"/>
                        <a:t>)      </a:t>
                      </a:r>
                      <a:endParaRPr lang="de-D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33676">
                <a:tc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SM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Case-I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Case-II</a:t>
                      </a:r>
                      <a:endParaRPr lang="de-DE" sz="1400" dirty="0"/>
                    </a:p>
                  </a:txBody>
                  <a:tcPr/>
                </a:tc>
              </a:tr>
              <a:tr h="472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19/2</a:t>
                      </a:r>
                      <a:r>
                        <a:rPr lang="en-US" sz="1400" baseline="30000" dirty="0" smtClean="0"/>
                        <a:t>+        </a:t>
                      </a:r>
                      <a:r>
                        <a:rPr lang="en-US" sz="1400" dirty="0" smtClean="0"/>
                        <a:t>13/2</a:t>
                      </a:r>
                      <a:r>
                        <a:rPr lang="en-US" sz="1400" baseline="30000" dirty="0" smtClean="0"/>
                        <a:t>-</a:t>
                      </a:r>
                      <a:endParaRPr lang="de-D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E3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3.82 X 10</a:t>
                      </a:r>
                      <a:r>
                        <a:rPr lang="en-US" sz="1600" b="1" baseline="300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de-DE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2.30(30)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X 10</a:t>
                      </a:r>
                      <a:r>
                        <a:rPr lang="en-US" sz="1400" baseline="30000" dirty="0" smtClean="0"/>
                        <a:t>-1</a:t>
                      </a:r>
                      <a:endParaRPr lang="de-DE" sz="1400" dirty="0" smtClean="0"/>
                    </a:p>
                    <a:p>
                      <a:pPr algn="ctr"/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3.40(18)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X  10</a:t>
                      </a:r>
                      <a:r>
                        <a:rPr lang="en-US" sz="1600" b="1" baseline="30000" dirty="0" smtClean="0">
                          <a:solidFill>
                            <a:srgbClr val="FF0000"/>
                          </a:solidFill>
                        </a:rPr>
                        <a:t>-2</a:t>
                      </a:r>
                      <a:endParaRPr lang="de-DE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de-DE" sz="1400" dirty="0"/>
                    </a:p>
                  </a:txBody>
                  <a:tcPr/>
                </a:tc>
              </a:tr>
              <a:tr h="4727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19/2</a:t>
                      </a:r>
                      <a:r>
                        <a:rPr lang="en-US" sz="1400" baseline="30000" dirty="0" smtClean="0"/>
                        <a:t>+       </a:t>
                      </a:r>
                      <a:r>
                        <a:rPr lang="en-US" sz="1400" dirty="0" smtClean="0"/>
                        <a:t>15/2</a:t>
                      </a:r>
                      <a:r>
                        <a:rPr lang="en-US" sz="1400" baseline="30000" dirty="0" smtClean="0"/>
                        <a:t>-</a:t>
                      </a:r>
                      <a:endParaRPr lang="de-DE" sz="1400" dirty="0" smtClean="0"/>
                    </a:p>
                    <a:p>
                      <a:pPr algn="ctr"/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    M2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5.78 X 10</a:t>
                      </a:r>
                      <a:r>
                        <a:rPr lang="en-US" sz="1600" b="1" baseline="30000" dirty="0" smtClean="0">
                          <a:solidFill>
                            <a:srgbClr val="FF0000"/>
                          </a:solidFill>
                        </a:rPr>
                        <a:t>-3</a:t>
                      </a:r>
                      <a:endParaRPr lang="de-DE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7.71(16)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X  10</a:t>
                      </a:r>
                      <a:r>
                        <a:rPr lang="en-US" sz="1400" baseline="30000" dirty="0" smtClean="0"/>
                        <a:t>-5</a:t>
                      </a:r>
                      <a:endParaRPr lang="de-DE" sz="1400" dirty="0" smtClean="0"/>
                    </a:p>
                    <a:p>
                      <a:pPr algn="ctr"/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2.71(14)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 X  10</a:t>
                      </a:r>
                      <a:r>
                        <a:rPr lang="en-US" sz="1600" b="1" baseline="30000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de-DE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de-D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299" name="TextBox 5"/>
          <p:cNvSpPr txBox="1">
            <a:spLocks noChangeArrowheads="1"/>
          </p:cNvSpPr>
          <p:nvPr/>
        </p:nvSpPr>
        <p:spPr bwMode="auto">
          <a:xfrm>
            <a:off x="1971675" y="4318473"/>
            <a:ext cx="771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Case -I</a:t>
            </a:r>
            <a:endParaRPr lang="de-DE" sz="1600" b="1">
              <a:latin typeface="Calibri" pitchFamily="34" charset="0"/>
            </a:endParaRPr>
          </a:p>
        </p:txBody>
      </p:sp>
      <p:sp>
        <p:nvSpPr>
          <p:cNvPr id="11300" name="TextBox 6"/>
          <p:cNvSpPr txBox="1">
            <a:spLocks noChangeArrowheads="1"/>
          </p:cNvSpPr>
          <p:nvPr/>
        </p:nvSpPr>
        <p:spPr bwMode="auto">
          <a:xfrm>
            <a:off x="3787775" y="4345460"/>
            <a:ext cx="860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Case -II</a:t>
            </a:r>
            <a:endParaRPr lang="de-DE" sz="1600" b="1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74648" y="5534753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77157" y="6074031"/>
            <a:ext cx="1524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4" cstate="print"/>
          <a:srcRect l="4567" t="46494" r="11037" b="3481"/>
          <a:stretch>
            <a:fillRect/>
          </a:stretch>
        </p:blipFill>
        <p:spPr bwMode="auto">
          <a:xfrm>
            <a:off x="14748" y="715860"/>
            <a:ext cx="3105686" cy="1761869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060246" y="742081"/>
            <a:ext cx="9364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 dirty="0">
                <a:solidFill>
                  <a:srgbClr val="0000CC"/>
                </a:solidFill>
              </a:rPr>
              <a:t>739 </a:t>
            </a:r>
            <a:r>
              <a:rPr lang="en-US" sz="1600" dirty="0" err="1">
                <a:solidFill>
                  <a:srgbClr val="0000CC"/>
                </a:solidFill>
              </a:rPr>
              <a:t>keV</a:t>
            </a:r>
            <a:endParaRPr lang="pl-PL" sz="1600" dirty="0">
              <a:solidFill>
                <a:srgbClr val="0000CC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177077" y="729533"/>
            <a:ext cx="936475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600">
                <a:solidFill>
                  <a:srgbClr val="0000CC"/>
                </a:solidFill>
              </a:rPr>
              <a:t>822 keV</a:t>
            </a:r>
            <a:endParaRPr lang="pl-PL" sz="1600">
              <a:solidFill>
                <a:srgbClr val="0000CC"/>
              </a:solidFill>
            </a:endParaRPr>
          </a:p>
        </p:txBody>
      </p:sp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127Cd</a:t>
            </a:r>
            <a:endParaRPr lang="en-US" dirty="0"/>
          </a:p>
        </p:txBody>
      </p: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2502299" y="6488112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latin typeface="Calibri" pitchFamily="34" charset="0"/>
              </a:rPr>
              <a:t>F. </a:t>
            </a:r>
            <a:r>
              <a:rPr lang="en-US" i="1" dirty="0" err="1">
                <a:latin typeface="Calibri" pitchFamily="34" charset="0"/>
              </a:rPr>
              <a:t>Naqvi</a:t>
            </a:r>
            <a:r>
              <a:rPr lang="en-US" i="1" dirty="0">
                <a:latin typeface="Calibri" pitchFamily="34" charset="0"/>
              </a:rPr>
              <a:t> et al., in preparation.</a:t>
            </a:r>
            <a:endParaRPr lang="de-DE" i="1" dirty="0">
              <a:latin typeface="Calibri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176981" y="3200400"/>
            <a:ext cx="2875935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Transition order could be resolved  via Coulomb excitation!!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4365523" y="1489587"/>
            <a:ext cx="707922" cy="67842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Neue" pitchFamily="1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4350774" y="973394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Not 19/2- as before!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Feasibility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501444" y="914400"/>
            <a:ext cx="8171852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baseline="30000" dirty="0" smtClean="0"/>
              <a:t>128</a:t>
            </a:r>
            <a:r>
              <a:rPr lang="en-US" sz="2000" b="1" dirty="0" smtClean="0"/>
              <a:t>Cd production rate 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650 </a:t>
            </a:r>
            <a:r>
              <a:rPr lang="en-US" dirty="0" err="1" smtClean="0"/>
              <a:t>AMeV</a:t>
            </a:r>
            <a:r>
              <a:rPr lang="en-US" dirty="0" smtClean="0"/>
              <a:t> 235U beam (2x10</a:t>
            </a:r>
            <a:r>
              <a:rPr lang="en-US" baseline="30000" dirty="0" smtClean="0"/>
              <a:t>9</a:t>
            </a:r>
            <a:r>
              <a:rPr lang="en-US" dirty="0" smtClean="0"/>
              <a:t> </a:t>
            </a:r>
            <a:r>
              <a:rPr lang="en-US" dirty="0" err="1" smtClean="0"/>
              <a:t>pps</a:t>
            </a:r>
            <a:r>
              <a:rPr lang="en-US" dirty="0" smtClean="0"/>
              <a:t>), 1 g/cm</a:t>
            </a:r>
            <a:r>
              <a:rPr lang="en-US" baseline="30000" dirty="0" smtClean="0"/>
              <a:t>2</a:t>
            </a:r>
            <a:r>
              <a:rPr lang="en-US" dirty="0" smtClean="0"/>
              <a:t>  Be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Production cross section: 15 </a:t>
            </a:r>
            <a:r>
              <a:rPr lang="en-US" dirty="0" err="1" smtClean="0"/>
              <a:t>microbarn</a:t>
            </a: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Rate estimates (LISE):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S4 rate: 36 </a:t>
            </a:r>
            <a:r>
              <a:rPr lang="en-US" b="1" dirty="0" err="1" smtClean="0">
                <a:solidFill>
                  <a:srgbClr val="0000FF"/>
                </a:solidFill>
              </a:rPr>
              <a:t>pps</a:t>
            </a:r>
            <a:r>
              <a:rPr lang="en-US" b="1" dirty="0" smtClean="0">
                <a:solidFill>
                  <a:srgbClr val="0000FF"/>
                </a:solidFill>
              </a:rPr>
              <a:t> with 137 </a:t>
            </a:r>
            <a:r>
              <a:rPr lang="en-US" b="1" dirty="0" err="1" smtClean="0">
                <a:solidFill>
                  <a:srgbClr val="0000FF"/>
                </a:solidFill>
              </a:rPr>
              <a:t>AMeV</a:t>
            </a:r>
            <a:r>
              <a:rPr lang="en-US" b="1" dirty="0" smtClean="0">
                <a:solidFill>
                  <a:srgbClr val="0000FF"/>
                </a:solidFill>
              </a:rPr>
              <a:t>    </a:t>
            </a:r>
            <a:r>
              <a:rPr lang="en-US" dirty="0" smtClean="0"/>
              <a:t>(total rates S2: 5000 </a:t>
            </a:r>
            <a:r>
              <a:rPr lang="en-US" dirty="0" err="1" smtClean="0"/>
              <a:t>pps</a:t>
            </a:r>
            <a:r>
              <a:rPr lang="en-US" dirty="0" smtClean="0"/>
              <a:t>, S4: 200 </a:t>
            </a:r>
            <a:r>
              <a:rPr lang="en-US" dirty="0" err="1" smtClean="0"/>
              <a:t>pps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Coulomb excitation cross-section: 200 </a:t>
            </a:r>
            <a:r>
              <a:rPr lang="en-US" dirty="0" err="1" smtClean="0"/>
              <a:t>mb</a:t>
            </a:r>
            <a:r>
              <a:rPr lang="en-US" dirty="0" smtClean="0"/>
              <a:t>  (0.1 e</a:t>
            </a:r>
            <a:r>
              <a:rPr lang="en-US" baseline="30000" dirty="0" smtClean="0"/>
              <a:t>2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400 mg/cm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Pb</a:t>
            </a:r>
            <a:r>
              <a:rPr lang="en-US" dirty="0" smtClean="0"/>
              <a:t> target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AGATA  photo peak efficiency of 0.175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 </a:t>
            </a:r>
            <a:r>
              <a:rPr lang="en-US" b="1" dirty="0" smtClean="0">
                <a:solidFill>
                  <a:srgbClr val="0000FF"/>
                </a:solidFill>
              </a:rPr>
              <a:t>145 particle-gamma coincidences per day for </a:t>
            </a:r>
            <a:r>
              <a:rPr lang="en-US" b="1" baseline="30000" dirty="0" smtClean="0">
                <a:solidFill>
                  <a:srgbClr val="0000FF"/>
                </a:solidFill>
              </a:rPr>
              <a:t>128</a:t>
            </a:r>
            <a:r>
              <a:rPr lang="en-US" b="1" dirty="0" smtClean="0">
                <a:solidFill>
                  <a:srgbClr val="0000FF"/>
                </a:solidFill>
              </a:rPr>
              <a:t>Cd  </a:t>
            </a:r>
            <a:r>
              <a:rPr lang="en-US" b="1" dirty="0" smtClean="0">
                <a:solidFill>
                  <a:srgbClr val="0000FF"/>
                </a:solidFill>
                <a:sym typeface="Wingdings" pitchFamily="2" charset="2"/>
              </a:rPr>
              <a:t> 5 days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Relativistic Coulomb excitation on </a:t>
            </a:r>
            <a:r>
              <a:rPr lang="en-US" sz="2400" b="1" baseline="30000" dirty="0" smtClean="0"/>
              <a:t>127,128</a:t>
            </a:r>
            <a:r>
              <a:rPr lang="en-US" sz="2400" b="1" dirty="0" smtClean="0"/>
              <a:t>Cd </a:t>
            </a:r>
          </a:p>
          <a:p>
            <a:pPr lvl="1">
              <a:buFont typeface="Wingdings"/>
              <a:buChar char="è"/>
            </a:pPr>
            <a:r>
              <a:rPr lang="en-US" sz="1800" dirty="0" smtClean="0">
                <a:sym typeface="Wingdings" pitchFamily="2" charset="2"/>
              </a:rPr>
              <a:t>Help resolve the intriguing structure of </a:t>
            </a:r>
            <a:r>
              <a:rPr lang="en-US" sz="1800" dirty="0" err="1" smtClean="0">
                <a:sym typeface="Wingdings" pitchFamily="2" charset="2"/>
              </a:rPr>
              <a:t>Cd</a:t>
            </a:r>
            <a:r>
              <a:rPr lang="en-US" sz="1800" dirty="0" smtClean="0">
                <a:sym typeface="Wingdings" pitchFamily="2" charset="2"/>
              </a:rPr>
              <a:t> isotopes near N=82 (spherical vs. collective)</a:t>
            </a:r>
          </a:p>
          <a:p>
            <a:pPr lvl="1">
              <a:buNone/>
            </a:pPr>
            <a:r>
              <a:rPr lang="en-US" sz="2400" b="1" baseline="30000" dirty="0" smtClean="0">
                <a:sym typeface="Wingdings" pitchFamily="2" charset="2"/>
              </a:rPr>
              <a:t>128</a:t>
            </a:r>
            <a:r>
              <a:rPr lang="en-US" sz="2000" b="1" dirty="0" smtClean="0">
                <a:sym typeface="Wingdings" pitchFamily="2" charset="2"/>
              </a:rPr>
              <a:t>Cd: </a:t>
            </a:r>
          </a:p>
          <a:p>
            <a:pPr lvl="2">
              <a:buFont typeface="Wingdings"/>
              <a:buChar char="è"/>
            </a:pPr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B(E2) value to distinguish between BMF and SM predictions</a:t>
            </a:r>
          </a:p>
          <a:p>
            <a:pPr lvl="1">
              <a:buNone/>
            </a:pPr>
            <a:r>
              <a:rPr lang="en-US" sz="2400" b="1" baseline="30000" dirty="0" smtClean="0">
                <a:sym typeface="Wingdings" pitchFamily="2" charset="2"/>
              </a:rPr>
              <a:t>127</a:t>
            </a:r>
            <a:r>
              <a:rPr lang="en-US" sz="2000" b="1" dirty="0" smtClean="0">
                <a:sym typeface="Wingdings" pitchFamily="2" charset="2"/>
              </a:rPr>
              <a:t>Cd: </a:t>
            </a:r>
          </a:p>
          <a:p>
            <a:pPr lvl="2">
              <a:buFont typeface="Wingdings"/>
              <a:buChar char="è"/>
            </a:pPr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 resolve observed excitation structure built on 11/2- state</a:t>
            </a:r>
          </a:p>
          <a:p>
            <a:pPr lvl="2">
              <a:buFont typeface="Wingdings"/>
              <a:buChar char="è"/>
            </a:pPr>
            <a:r>
              <a:rPr lang="en-US" sz="1800" dirty="0" smtClean="0">
                <a:solidFill>
                  <a:srgbClr val="0000FF"/>
                </a:solidFill>
                <a:sym typeface="Wingdings" pitchFamily="2" charset="2"/>
              </a:rPr>
              <a:t> B(E2) value provides information on single-particle vs. collective structure</a:t>
            </a:r>
          </a:p>
          <a:p>
            <a:pPr lvl="2">
              <a:buFont typeface="Wingdings"/>
              <a:buChar char="è"/>
            </a:pPr>
            <a:r>
              <a:rPr lang="en-US" sz="1600" dirty="0" smtClean="0">
                <a:sym typeface="Wingdings" pitchFamily="2" charset="2"/>
              </a:rPr>
              <a:t>Observation of excitations of 3/2+ ground state (how to firmly establish this transition?)</a:t>
            </a:r>
          </a:p>
          <a:p>
            <a:pPr lvl="2">
              <a:buFont typeface="Wingdings"/>
              <a:buChar char="è"/>
            </a:pPr>
            <a:r>
              <a:rPr lang="en-US" sz="1600" dirty="0" smtClean="0">
                <a:sym typeface="Wingdings" pitchFamily="2" charset="2"/>
              </a:rPr>
              <a:t>Possibly excitation of 17 </a:t>
            </a:r>
            <a:r>
              <a:rPr lang="en-US" sz="1600" dirty="0" err="1" smtClean="0">
                <a:sym typeface="Wingdings" pitchFamily="2" charset="2"/>
              </a:rPr>
              <a:t>mus</a:t>
            </a:r>
            <a:r>
              <a:rPr lang="en-US" sz="1600" dirty="0" smtClean="0">
                <a:sym typeface="Wingdings" pitchFamily="2" charset="2"/>
              </a:rPr>
              <a:t> isomer observable (needs isomer tagging at LYCCA)</a:t>
            </a:r>
          </a:p>
          <a:p>
            <a:pPr lvl="1">
              <a:buNone/>
            </a:pPr>
            <a:endParaRPr lang="en-US" sz="1600" dirty="0" smtClean="0">
              <a:sym typeface="Wingdings" pitchFamily="2" charset="2"/>
            </a:endParaRPr>
          </a:p>
          <a:p>
            <a:pPr lvl="1"/>
            <a:r>
              <a:rPr lang="en-US" sz="1600" b="1" dirty="0" smtClean="0">
                <a:solidFill>
                  <a:srgbClr val="C00000"/>
                </a:solidFill>
                <a:sym typeface="Wingdings" pitchFamily="2" charset="2"/>
              </a:rPr>
              <a:t>Needs 5 days of main beam time + 2 days calibration run on </a:t>
            </a:r>
            <a:r>
              <a:rPr lang="en-US" sz="1800" b="1" baseline="30000" dirty="0" smtClean="0">
                <a:solidFill>
                  <a:srgbClr val="C00000"/>
                </a:solidFill>
                <a:sym typeface="Wingdings" pitchFamily="2" charset="2"/>
              </a:rPr>
              <a:t>126</a:t>
            </a:r>
            <a:r>
              <a:rPr lang="en-US" sz="1600" b="1" dirty="0" smtClean="0">
                <a:solidFill>
                  <a:srgbClr val="C00000"/>
                </a:solidFill>
                <a:sym typeface="Wingdings" pitchFamily="2" charset="2"/>
              </a:rPr>
              <a:t>Cd</a:t>
            </a:r>
          </a:p>
          <a:p>
            <a:pPr lvl="1"/>
            <a:r>
              <a:rPr lang="en-US" sz="1600" b="1" dirty="0" smtClean="0">
                <a:solidFill>
                  <a:srgbClr val="C00000"/>
                </a:solidFill>
              </a:rPr>
              <a:t>May run using same set-up as </a:t>
            </a:r>
            <a:r>
              <a:rPr lang="en-US" sz="1600" b="1" dirty="0" err="1" smtClean="0">
                <a:solidFill>
                  <a:srgbClr val="C00000"/>
                </a:solidFill>
              </a:rPr>
              <a:t>Cd</a:t>
            </a:r>
            <a:r>
              <a:rPr lang="en-US" sz="1600" b="1" dirty="0" smtClean="0">
                <a:solidFill>
                  <a:srgbClr val="C00000"/>
                </a:solidFill>
              </a:rPr>
              <a:t> plunger experiment (without degrader)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/>
          <p:cNvPicPr>
            <a:picLocks noChangeAspect="1" noChangeArrowheads="1"/>
          </p:cNvPicPr>
          <p:nvPr/>
        </p:nvPicPr>
        <p:blipFill>
          <a:blip r:embed="rId2" cstate="print"/>
          <a:srcRect l="17821" t="27441" r="65134" b="15567"/>
          <a:stretch>
            <a:fillRect/>
          </a:stretch>
        </p:blipFill>
        <p:spPr bwMode="auto">
          <a:xfrm>
            <a:off x="152400" y="2243962"/>
            <a:ext cx="167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 l="22623" r="44052" b="3636"/>
          <a:stretch>
            <a:fillRect/>
          </a:stretch>
        </p:blipFill>
        <p:spPr bwMode="auto">
          <a:xfrm>
            <a:off x="5334000" y="-176976"/>
            <a:ext cx="3505200" cy="62579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2292" name="Picture 5" descr="C:\Users\Farheen\Desktop\lvl.png"/>
          <p:cNvPicPr>
            <a:picLocks noChangeAspect="1" noChangeArrowheads="1"/>
          </p:cNvPicPr>
          <p:nvPr/>
        </p:nvPicPr>
        <p:blipFill>
          <a:blip r:embed="rId4" cstate="print"/>
          <a:srcRect l="50438"/>
          <a:stretch>
            <a:fillRect/>
          </a:stretch>
        </p:blipFill>
        <p:spPr bwMode="auto">
          <a:xfrm>
            <a:off x="1828800" y="1759774"/>
            <a:ext cx="224631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5525324"/>
            <a:ext cx="788988" cy="3381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SM</a:t>
            </a:r>
            <a:endParaRPr lang="de-DE" sz="1600"/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702996" y="6265608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latin typeface="Calibri" pitchFamily="34" charset="0"/>
              </a:rPr>
              <a:t>F. </a:t>
            </a:r>
            <a:r>
              <a:rPr lang="en-US" i="1" dirty="0" err="1">
                <a:latin typeface="Calibri" pitchFamily="34" charset="0"/>
              </a:rPr>
              <a:t>Naqvi</a:t>
            </a:r>
            <a:r>
              <a:rPr lang="en-US" i="1" dirty="0">
                <a:latin typeface="Calibri" pitchFamily="34" charset="0"/>
              </a:rPr>
              <a:t> et al., in preparation.</a:t>
            </a:r>
            <a:endParaRPr lang="de-DE" i="1" dirty="0">
              <a:latin typeface="Calibri" pitchFamily="34" charset="0"/>
            </a:endParaRPr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2209800" y="5766624"/>
            <a:ext cx="381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Calibri" pitchFamily="34" charset="0"/>
              </a:rPr>
              <a:t>H. Grawe et al.</a:t>
            </a:r>
            <a:endParaRPr lang="de-DE" i="1">
              <a:latin typeface="Calibri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721855" y="6295104"/>
            <a:ext cx="449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>
                <a:latin typeface="Calibri" pitchFamily="34" charset="0"/>
              </a:rPr>
              <a:t>L. </a:t>
            </a:r>
            <a:r>
              <a:rPr lang="en-US" i="1" dirty="0" err="1">
                <a:latin typeface="Calibri" pitchFamily="34" charset="0"/>
              </a:rPr>
              <a:t>Cáceres</a:t>
            </a:r>
            <a:r>
              <a:rPr lang="en-US" i="1" dirty="0">
                <a:latin typeface="Calibri" pitchFamily="34" charset="0"/>
              </a:rPr>
              <a:t> et al., PRC. 79, 011301 (2009)</a:t>
            </a:r>
            <a:endParaRPr lang="de-DE" i="1" dirty="0">
              <a:latin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 flipV="1">
            <a:off x="1371600" y="3709224"/>
            <a:ext cx="609600" cy="4572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 flipV="1">
            <a:off x="6705600" y="4395024"/>
            <a:ext cx="685800" cy="2286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0" name="TextBox 20"/>
          <p:cNvSpPr txBox="1">
            <a:spLocks noChangeArrowheads="1"/>
          </p:cNvSpPr>
          <p:nvPr/>
        </p:nvSpPr>
        <p:spPr bwMode="auto">
          <a:xfrm>
            <a:off x="685800" y="5368162"/>
            <a:ext cx="860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EXP</a:t>
            </a:r>
            <a:endParaRPr lang="de-DE" b="1">
              <a:latin typeface="Calibri" pitchFamily="34" charset="0"/>
            </a:endParaRPr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Model Calculations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theme/theme1.xml><?xml version="1.0" encoding="utf-8"?>
<a:theme xmlns:a="http://schemas.openxmlformats.org/drawingml/2006/main" name="E12-Universe">
  <a:themeElements>
    <a:clrScheme name="">
      <a:dk1>
        <a:srgbClr val="333333"/>
      </a:dk1>
      <a:lt1>
        <a:srgbClr val="FFFFFF"/>
      </a:lt1>
      <a:dk2>
        <a:srgbClr val="333333"/>
      </a:dk2>
      <a:lt2>
        <a:srgbClr val="808080"/>
      </a:lt2>
      <a:accent1>
        <a:srgbClr val="CCCCCC"/>
      </a:accent1>
      <a:accent2>
        <a:srgbClr val="074FB0"/>
      </a:accent2>
      <a:accent3>
        <a:srgbClr val="FFFFFF"/>
      </a:accent3>
      <a:accent4>
        <a:srgbClr val="2A2A2A"/>
      </a:accent4>
      <a:accent5>
        <a:srgbClr val="E2E2E2"/>
      </a:accent5>
      <a:accent6>
        <a:srgbClr val="06479F"/>
      </a:accent6>
      <a:hlink>
        <a:srgbClr val="E53418"/>
      </a:hlink>
      <a:folHlink>
        <a:srgbClr val="CA213F"/>
      </a:folHlink>
    </a:clrScheme>
    <a:fontScheme name="Leere Präsentation">
      <a:majorFont>
        <a:latin typeface="TUM Neue Helvetica 75 Bold"/>
        <a:ea typeface=""/>
        <a:cs typeface=""/>
      </a:majorFont>
      <a:minorFont>
        <a:latin typeface="TUM Neue Helvetica 55 Regular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Neue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Neue" pitchFamily="1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E12-Universe</Template>
  <TotalTime>0</TotalTime>
  <Words>717</Words>
  <Application>Microsoft Office PowerPoint</Application>
  <PresentationFormat>Bildschirmpräsentation (4:3)</PresentationFormat>
  <Paragraphs>96</Paragraphs>
  <Slides>10</Slides>
  <Notes>0</Notes>
  <HiddenSlides>2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E12-Universe</vt:lpstr>
      <vt:lpstr>Graph</vt:lpstr>
      <vt:lpstr>Coulomb excitation of 127,128Cd</vt:lpstr>
      <vt:lpstr>Shell quenching or not at N=82?</vt:lpstr>
      <vt:lpstr>Energies and B(E2) values</vt:lpstr>
      <vt:lpstr>Predicted B(E2) values</vt:lpstr>
      <vt:lpstr>Evolution of the 11/2- structure in odd Cd</vt:lpstr>
      <vt:lpstr>127Cd</vt:lpstr>
      <vt:lpstr>Feasibility</vt:lpstr>
      <vt:lpstr>Summary</vt:lpstr>
      <vt:lpstr>Shell Model Calculations </vt:lpstr>
      <vt:lpstr>Folie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Reiner Krücken</dc:creator>
  <cp:lastModifiedBy>Reiner Krücken</cp:lastModifiedBy>
  <cp:revision>215</cp:revision>
  <dcterms:created xsi:type="dcterms:W3CDTF">2009-06-08T17:14:12Z</dcterms:created>
  <dcterms:modified xsi:type="dcterms:W3CDTF">2010-05-05T19:37:42Z</dcterms:modified>
</cp:coreProperties>
</file>